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973888" cy="9236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5" d="100"/>
          <a:sy n="75" d="100"/>
        </p:scale>
        <p:origin x="45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1012E-6699-4E5B-9754-3B45C3E7BCA0}" type="datetimeFigureOut">
              <a:rPr lang="en-US" smtClean="0"/>
              <a:t>09/11/2019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45653-C262-4909-BBDA-645F11A003C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49389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1012E-6699-4E5B-9754-3B45C3E7BCA0}" type="datetimeFigureOut">
              <a:rPr lang="en-US" smtClean="0"/>
              <a:t>09/11/2019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45653-C262-4909-BBDA-645F11A003C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47053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1012E-6699-4E5B-9754-3B45C3E7BCA0}" type="datetimeFigureOut">
              <a:rPr lang="en-US" smtClean="0"/>
              <a:t>09/11/2019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45653-C262-4909-BBDA-645F11A003C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30602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1012E-6699-4E5B-9754-3B45C3E7BCA0}" type="datetimeFigureOut">
              <a:rPr lang="en-US" smtClean="0"/>
              <a:t>09/11/2019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45653-C262-4909-BBDA-645F11A003C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05498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1012E-6699-4E5B-9754-3B45C3E7BCA0}" type="datetimeFigureOut">
              <a:rPr lang="en-US" smtClean="0"/>
              <a:t>09/11/2019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45653-C262-4909-BBDA-645F11A003C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28351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1012E-6699-4E5B-9754-3B45C3E7BCA0}" type="datetimeFigureOut">
              <a:rPr lang="en-US" smtClean="0"/>
              <a:t>09/11/2019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45653-C262-4909-BBDA-645F11A003C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94127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1012E-6699-4E5B-9754-3B45C3E7BCA0}" type="datetimeFigureOut">
              <a:rPr lang="en-US" smtClean="0"/>
              <a:t>09/11/2019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45653-C262-4909-BBDA-645F11A003C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05588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1012E-6699-4E5B-9754-3B45C3E7BCA0}" type="datetimeFigureOut">
              <a:rPr lang="en-US" smtClean="0"/>
              <a:t>09/11/2019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45653-C262-4909-BBDA-645F11A003C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17569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1012E-6699-4E5B-9754-3B45C3E7BCA0}" type="datetimeFigureOut">
              <a:rPr lang="en-US" smtClean="0"/>
              <a:t>09/11/2019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45653-C262-4909-BBDA-645F11A003C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71979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1012E-6699-4E5B-9754-3B45C3E7BCA0}" type="datetimeFigureOut">
              <a:rPr lang="en-US" smtClean="0"/>
              <a:t>09/11/2019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45653-C262-4909-BBDA-645F11A003C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77800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1012E-6699-4E5B-9754-3B45C3E7BCA0}" type="datetimeFigureOut">
              <a:rPr lang="en-US" smtClean="0"/>
              <a:t>09/11/2019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45653-C262-4909-BBDA-645F11A003C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76797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71012E-6699-4E5B-9754-3B45C3E7BCA0}" type="datetimeFigureOut">
              <a:rPr lang="en-US" smtClean="0"/>
              <a:t>09/11/2019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545653-C262-4909-BBDA-645F11A003C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62521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58900" y="1"/>
            <a:ext cx="9144000" cy="462794"/>
          </a:xfrm>
          <a:solidFill>
            <a:srgbClr val="002060"/>
          </a:solidFill>
        </p:spPr>
        <p:txBody>
          <a:bodyPr>
            <a:no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</a:rPr>
              <a:t>ESO </a:t>
            </a:r>
            <a:r>
              <a:rPr lang="en-US" sz="2800" b="1" dirty="0" smtClean="0">
                <a:solidFill>
                  <a:schemeClr val="bg1"/>
                </a:solidFill>
              </a:rPr>
              <a:t>November feature deployment </a:t>
            </a:r>
            <a:r>
              <a:rPr lang="en-US" sz="2800" b="1" dirty="0" smtClean="0">
                <a:solidFill>
                  <a:schemeClr val="bg1"/>
                </a:solidFill>
              </a:rPr>
              <a:t>schedule</a:t>
            </a:r>
            <a:endParaRPr lang="en-US" sz="2800" b="1" dirty="0">
              <a:solidFill>
                <a:schemeClr val="bg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730501" y="2463801"/>
            <a:ext cx="1720849" cy="4953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Coding / Development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4451350" y="2945804"/>
            <a:ext cx="1670050" cy="4953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Integration Testing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6121400" y="3422253"/>
            <a:ext cx="1917700" cy="4953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PTST/UAT Testing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001000" y="3937595"/>
            <a:ext cx="1727200" cy="4953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STAG Testing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9702800" y="5373486"/>
            <a:ext cx="1568450" cy="54530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Deployment</a:t>
            </a:r>
            <a:endParaRPr lang="en-US" sz="1100" dirty="0"/>
          </a:p>
        </p:txBody>
      </p:sp>
      <p:sp>
        <p:nvSpPr>
          <p:cNvPr id="9" name="Rectangle 8"/>
          <p:cNvSpPr/>
          <p:nvPr/>
        </p:nvSpPr>
        <p:spPr>
          <a:xfrm>
            <a:off x="8001000" y="4432895"/>
            <a:ext cx="1727200" cy="4953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PERF Testing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8001000" y="4928195"/>
            <a:ext cx="1727200" cy="4953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Load Testing</a:t>
            </a:r>
            <a:endParaRPr lang="en-US" dirty="0"/>
          </a:p>
        </p:txBody>
      </p:sp>
      <p:sp>
        <p:nvSpPr>
          <p:cNvPr id="12" name="Down Arrow 11"/>
          <p:cNvSpPr/>
          <p:nvPr/>
        </p:nvSpPr>
        <p:spPr>
          <a:xfrm>
            <a:off x="5403850" y="2305047"/>
            <a:ext cx="1435100" cy="633811"/>
          </a:xfrm>
          <a:prstGeom prst="downArrow">
            <a:avLst>
              <a:gd name="adj1" fmla="val 50000"/>
              <a:gd name="adj2" fmla="val 52004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FF0000"/>
                </a:solidFill>
              </a:rPr>
              <a:t>11</a:t>
            </a:r>
            <a:r>
              <a:rPr lang="en-US" sz="1200" dirty="0" smtClean="0">
                <a:solidFill>
                  <a:srgbClr val="FF0000"/>
                </a:solidFill>
              </a:rPr>
              <a:t>/4/19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13" name="Down Arrow 12"/>
          <p:cNvSpPr/>
          <p:nvPr/>
        </p:nvSpPr>
        <p:spPr>
          <a:xfrm>
            <a:off x="7321550" y="2804118"/>
            <a:ext cx="1435100" cy="633811"/>
          </a:xfrm>
          <a:prstGeom prst="downArrow">
            <a:avLst>
              <a:gd name="adj1" fmla="val 50000"/>
              <a:gd name="adj2" fmla="val 52004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FF0000"/>
                </a:solidFill>
              </a:rPr>
              <a:t>11/8/19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14" name="Down Arrow 13"/>
          <p:cNvSpPr/>
          <p:nvPr/>
        </p:nvSpPr>
        <p:spPr>
          <a:xfrm>
            <a:off x="3665537" y="1826517"/>
            <a:ext cx="1573212" cy="633811"/>
          </a:xfrm>
          <a:prstGeom prst="downArrow">
            <a:avLst>
              <a:gd name="adj1" fmla="val 50000"/>
              <a:gd name="adj2" fmla="val 52004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FF0000"/>
                </a:solidFill>
              </a:rPr>
              <a:t>10</a:t>
            </a:r>
            <a:r>
              <a:rPr lang="en-US" sz="1200" dirty="0" smtClean="0">
                <a:solidFill>
                  <a:srgbClr val="FF0000"/>
                </a:solidFill>
              </a:rPr>
              <a:t>/</a:t>
            </a:r>
            <a:r>
              <a:rPr lang="en-US" sz="1200" dirty="0" smtClean="0">
                <a:solidFill>
                  <a:srgbClr val="0070C0"/>
                </a:solidFill>
              </a:rPr>
              <a:t>30</a:t>
            </a:r>
            <a:r>
              <a:rPr lang="en-US" sz="1200" dirty="0" smtClean="0">
                <a:solidFill>
                  <a:srgbClr val="FF0000"/>
                </a:solidFill>
              </a:rPr>
              <a:t>/19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3729036" y="3937595"/>
            <a:ext cx="1573213" cy="4953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UAT Test Scripting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5302250" y="3949797"/>
            <a:ext cx="819150" cy="48309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UAT</a:t>
            </a:r>
            <a:r>
              <a:rPr lang="en-US" dirty="0" smtClean="0"/>
              <a:t> </a:t>
            </a:r>
            <a:r>
              <a:rPr lang="en-US" sz="1400" dirty="0" smtClean="0"/>
              <a:t>Test Data</a:t>
            </a:r>
            <a:endParaRPr lang="en-US" sz="1400" dirty="0"/>
          </a:p>
        </p:txBody>
      </p:sp>
      <p:sp>
        <p:nvSpPr>
          <p:cNvPr id="17" name="Down Arrow 16"/>
          <p:cNvSpPr/>
          <p:nvPr/>
        </p:nvSpPr>
        <p:spPr>
          <a:xfrm>
            <a:off x="8934450" y="3105347"/>
            <a:ext cx="1631950" cy="812205"/>
          </a:xfrm>
          <a:prstGeom prst="downArrow">
            <a:avLst>
              <a:gd name="adj1" fmla="val 50000"/>
              <a:gd name="adj2" fmla="val 52004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FF0000"/>
                </a:solidFill>
              </a:rPr>
              <a:t>11</a:t>
            </a:r>
            <a:r>
              <a:rPr lang="en-US" sz="1200" dirty="0" smtClean="0">
                <a:solidFill>
                  <a:srgbClr val="FF0000"/>
                </a:solidFill>
              </a:rPr>
              <a:t>/20/19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18" name="Down Arrow 17"/>
          <p:cNvSpPr/>
          <p:nvPr/>
        </p:nvSpPr>
        <p:spPr>
          <a:xfrm>
            <a:off x="10442575" y="2309610"/>
            <a:ext cx="1600200" cy="3307853"/>
          </a:xfrm>
          <a:prstGeom prst="downArrow">
            <a:avLst>
              <a:gd name="adj1" fmla="val 50000"/>
              <a:gd name="adj2" fmla="val 52004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FF0000"/>
                </a:solidFill>
              </a:rPr>
              <a:t>11/21/19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8756650" y="6141241"/>
            <a:ext cx="946150" cy="7177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Release.Ameren.com Testing</a:t>
            </a:r>
            <a:endParaRPr lang="en-US" sz="1100" dirty="0"/>
          </a:p>
        </p:txBody>
      </p:sp>
      <p:sp>
        <p:nvSpPr>
          <p:cNvPr id="20" name="TextBox 19"/>
          <p:cNvSpPr txBox="1"/>
          <p:nvPr/>
        </p:nvSpPr>
        <p:spPr>
          <a:xfrm>
            <a:off x="6155530" y="1680549"/>
            <a:ext cx="5149850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The following are the last possible dates must be ready by for 10/17/19 deployment: 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994570" y="1965028"/>
            <a:ext cx="1743074" cy="4953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Detail Technical Design</a:t>
            </a:r>
            <a:endParaRPr lang="en-US" dirty="0"/>
          </a:p>
        </p:txBody>
      </p:sp>
      <p:sp>
        <p:nvSpPr>
          <p:cNvPr id="23" name="Down Arrow 22"/>
          <p:cNvSpPr/>
          <p:nvPr/>
        </p:nvSpPr>
        <p:spPr>
          <a:xfrm>
            <a:off x="1987550" y="1341215"/>
            <a:ext cx="1435100" cy="633811"/>
          </a:xfrm>
          <a:prstGeom prst="downArrow">
            <a:avLst>
              <a:gd name="adj1" fmla="val 50000"/>
              <a:gd name="adj2" fmla="val 52004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FF0000"/>
                </a:solidFill>
              </a:rPr>
              <a:t>9/</a:t>
            </a:r>
            <a:r>
              <a:rPr lang="en-US" sz="1200" dirty="0" smtClean="0">
                <a:solidFill>
                  <a:srgbClr val="0070C0"/>
                </a:solidFill>
              </a:rPr>
              <a:t>10</a:t>
            </a:r>
            <a:r>
              <a:rPr lang="en-US" sz="1200" dirty="0" smtClean="0">
                <a:solidFill>
                  <a:srgbClr val="FF0000"/>
                </a:solidFill>
              </a:rPr>
              <a:t>/19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24" name="Down Arrow 23"/>
          <p:cNvSpPr/>
          <p:nvPr/>
        </p:nvSpPr>
        <p:spPr>
          <a:xfrm>
            <a:off x="3024188" y="3311071"/>
            <a:ext cx="1435100" cy="633811"/>
          </a:xfrm>
          <a:prstGeom prst="downArrow">
            <a:avLst>
              <a:gd name="adj1" fmla="val 50000"/>
              <a:gd name="adj2" fmla="val 52004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FF0000"/>
                </a:solidFill>
              </a:rPr>
              <a:t>????/19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-482600" y="1469728"/>
            <a:ext cx="1456532" cy="4953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User </a:t>
            </a:r>
            <a:r>
              <a:rPr lang="en-US" dirty="0" smtClean="0"/>
              <a:t>Stories Ready</a:t>
            </a:r>
            <a:endParaRPr lang="en-US" dirty="0"/>
          </a:p>
        </p:txBody>
      </p:sp>
      <p:sp>
        <p:nvSpPr>
          <p:cNvPr id="25" name="Down Arrow 24"/>
          <p:cNvSpPr/>
          <p:nvPr/>
        </p:nvSpPr>
        <p:spPr>
          <a:xfrm>
            <a:off x="256382" y="857845"/>
            <a:ext cx="1435100" cy="633811"/>
          </a:xfrm>
          <a:prstGeom prst="downArrow">
            <a:avLst>
              <a:gd name="adj1" fmla="val 50000"/>
              <a:gd name="adj2" fmla="val 52004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FF0000"/>
                </a:solidFill>
              </a:rPr>
              <a:t>9/</a:t>
            </a:r>
            <a:r>
              <a:rPr lang="en-US" sz="1200" dirty="0" smtClean="0">
                <a:solidFill>
                  <a:srgbClr val="0070C0"/>
                </a:solidFill>
              </a:rPr>
              <a:t>6</a:t>
            </a:r>
            <a:r>
              <a:rPr lang="en-US" sz="1200" dirty="0" smtClean="0">
                <a:solidFill>
                  <a:srgbClr val="FF0000"/>
                </a:solidFill>
              </a:rPr>
              <a:t>/19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4414043" y="1556592"/>
            <a:ext cx="1441848" cy="390757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/>
              <a:t>9/25 – start moving code to PTST environment</a:t>
            </a:r>
            <a:endParaRPr lang="en-US" sz="900" dirty="0"/>
          </a:p>
        </p:txBody>
      </p:sp>
      <p:sp>
        <p:nvSpPr>
          <p:cNvPr id="27" name="Rectangle 26"/>
          <p:cNvSpPr/>
          <p:nvPr/>
        </p:nvSpPr>
        <p:spPr>
          <a:xfrm>
            <a:off x="4699000" y="2624730"/>
            <a:ext cx="952500" cy="2667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CSS/API/Web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1374528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2621</TotalTime>
  <Words>66</Words>
  <Application>Microsoft Office PowerPoint</Application>
  <PresentationFormat>Widescreen</PresentationFormat>
  <Paragraphs>24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ESO November feature deployment schedule</vt:lpstr>
    </vt:vector>
  </TitlesOfParts>
  <Company>Ameren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ESO Active Collection feature deployment schedule</dc:title>
  <dc:creator>Anoth, Bash</dc:creator>
  <cp:lastModifiedBy>Anoth, Bash</cp:lastModifiedBy>
  <cp:revision>14</cp:revision>
  <cp:lastPrinted>2019-09-09T20:40:07Z</cp:lastPrinted>
  <dcterms:created xsi:type="dcterms:W3CDTF">2019-09-03T14:59:42Z</dcterms:created>
  <dcterms:modified xsi:type="dcterms:W3CDTF">2019-09-12T14:57:54Z</dcterms:modified>
</cp:coreProperties>
</file>